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8" r:id="rId5"/>
    <p:sldMasterId id="2147483660" r:id="rId6"/>
    <p:sldMasterId id="2147483668" r:id="rId7"/>
  </p:sldMasterIdLst>
  <p:notesMasterIdLst>
    <p:notesMasterId r:id="rId25"/>
  </p:notesMasterIdLst>
  <p:sldIdLst>
    <p:sldId id="256" r:id="rId8"/>
    <p:sldId id="309" r:id="rId9"/>
    <p:sldId id="312" r:id="rId10"/>
    <p:sldId id="311" r:id="rId11"/>
    <p:sldId id="313" r:id="rId12"/>
    <p:sldId id="314" r:id="rId13"/>
    <p:sldId id="280" r:id="rId14"/>
    <p:sldId id="271" r:id="rId15"/>
    <p:sldId id="281" r:id="rId16"/>
    <p:sldId id="290" r:id="rId17"/>
    <p:sldId id="283" r:id="rId18"/>
    <p:sldId id="302" r:id="rId19"/>
    <p:sldId id="301" r:id="rId20"/>
    <p:sldId id="306" r:id="rId21"/>
    <p:sldId id="307" r:id="rId22"/>
    <p:sldId id="30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71938-CD74-42F3-AA6C-6697B670E511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EF533-2D75-4A1A-80F1-2A22AE655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2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EF533-2D75-4A1A-80F1-2A22AE655A5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38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4333-5C44-4B09-8029-00F7D0FFC0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19008"/>
            <a:ext cx="9144000" cy="1655762"/>
          </a:xfrm>
        </p:spPr>
        <p:txBody>
          <a:bodyPr anchor="b">
            <a:normAutofit/>
          </a:bodyPr>
          <a:lstStyle>
            <a:lvl1pPr algn="l">
              <a:defRPr sz="54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Primary Title Line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B81CF-D630-4A03-A274-526548316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49754"/>
            <a:ext cx="9144000" cy="1009291"/>
          </a:xfrm>
        </p:spPr>
        <p:txBody>
          <a:bodyPr>
            <a:norm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Secondary title line.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68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4333-5C44-4B09-8029-00F7D0FFC0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19008"/>
            <a:ext cx="9144000" cy="1655762"/>
          </a:xfrm>
        </p:spPr>
        <p:txBody>
          <a:bodyPr anchor="b">
            <a:normAutofit/>
          </a:bodyPr>
          <a:lstStyle>
            <a:lvl1pPr algn="l">
              <a:defRPr sz="54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Primary Title Line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B81CF-D630-4A03-A274-526548316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49754"/>
            <a:ext cx="9144000" cy="1009291"/>
          </a:xfrm>
        </p:spPr>
        <p:txBody>
          <a:bodyPr>
            <a:norm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Secondary title line.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4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CAAF-DEBE-40DA-BF9F-CBFA1A06D8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0200" y="806479"/>
            <a:ext cx="9144000" cy="139485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Primary Title Line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09B8E-B471-464A-9D43-1FD1589D18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0200" y="23574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Secondary title line.</a:t>
            </a:r>
            <a:endParaRPr lang="en-GB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0FA93D3B-070B-41E5-908E-4E7DB5438B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02263" cy="6858000"/>
          </a:xfrm>
          <a:custGeom>
            <a:avLst/>
            <a:gdLst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5402263 w 5402263"/>
              <a:gd name="connsiteY2" fmla="*/ 6858000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3996796 w 5402263"/>
              <a:gd name="connsiteY2" fmla="*/ 6138333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2828396 w 5402263"/>
              <a:gd name="connsiteY2" fmla="*/ 6849533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2828396 w 5402263"/>
              <a:gd name="connsiteY2" fmla="*/ 6849533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2263" h="6858000">
                <a:moveTo>
                  <a:pt x="0" y="0"/>
                </a:moveTo>
                <a:lnTo>
                  <a:pt x="5402263" y="0"/>
                </a:lnTo>
                <a:lnTo>
                  <a:pt x="2828396" y="6849533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1600" b="0" i="1" baseline="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on the picture icon below to add image</a:t>
            </a:r>
          </a:p>
        </p:txBody>
      </p:sp>
    </p:spTree>
    <p:extLst>
      <p:ext uri="{BB962C8B-B14F-4D97-AF65-F5344CB8AC3E}">
        <p14:creationId xmlns:p14="http://schemas.microsoft.com/office/powerpoint/2010/main" val="300470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5015-C737-A880-665B-FE75EB73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5655F-A72B-5BD4-2931-AED68F0B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0AD7-8E9F-4A41-B8B6-CADE61835DC7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3CAB2-1B48-149A-9D9E-8054576F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D09A2-2DA6-C758-E2B7-116E75FC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1633-5C26-4D13-82FC-28554CA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844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6F8B-8E3F-4CC3-A776-8773DD35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85" y="365125"/>
            <a:ext cx="1085361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F1E7-459F-4D80-BA3D-5580323AE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85" y="1825625"/>
            <a:ext cx="1085361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49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AC57-5198-4732-8C7F-95AB6A5F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5"/>
            <a:ext cx="10847388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187FB-457A-49EB-A601-D5F63BA24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681163"/>
            <a:ext cx="548957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0F165-875C-4805-A3E1-A1C66F39C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" y="2505075"/>
            <a:ext cx="5489575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B84FA-04C3-404E-9D1E-7DCBAF516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103C7-C7C8-455E-985F-A03053B4C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08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706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CAAF-DEBE-40DA-BF9F-CBFA1A06D8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0200" y="806479"/>
            <a:ext cx="9144000" cy="139485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Primary Title Line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09B8E-B471-464A-9D43-1FD1589D18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0200" y="23574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Secondary title line.</a:t>
            </a:r>
            <a:endParaRPr lang="en-GB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0FA93D3B-070B-41E5-908E-4E7DB5438B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02263" cy="6858000"/>
          </a:xfrm>
          <a:custGeom>
            <a:avLst/>
            <a:gdLst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5402263 w 5402263"/>
              <a:gd name="connsiteY2" fmla="*/ 6858000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3996796 w 5402263"/>
              <a:gd name="connsiteY2" fmla="*/ 6138333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2828396 w 5402263"/>
              <a:gd name="connsiteY2" fmla="*/ 6849533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2828396 w 5402263"/>
              <a:gd name="connsiteY2" fmla="*/ 6849533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2263" h="6858000">
                <a:moveTo>
                  <a:pt x="0" y="0"/>
                </a:moveTo>
                <a:lnTo>
                  <a:pt x="5402263" y="0"/>
                </a:lnTo>
                <a:lnTo>
                  <a:pt x="2828396" y="6849533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1600" b="0" i="1" baseline="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on the picture icon below to add image</a:t>
            </a:r>
          </a:p>
        </p:txBody>
      </p:sp>
    </p:spTree>
    <p:extLst>
      <p:ext uri="{BB962C8B-B14F-4D97-AF65-F5344CB8AC3E}">
        <p14:creationId xmlns:p14="http://schemas.microsoft.com/office/powerpoint/2010/main" val="274799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6F8B-8E3F-4CC3-A776-8773DD35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15" y="365125"/>
            <a:ext cx="1093958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F1E7-459F-4D80-BA3D-5580323AE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15" y="1825625"/>
            <a:ext cx="1093958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89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5015-C737-A880-665B-FE75EB73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5655F-A72B-5BD4-2931-AED68F0B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0AD7-8E9F-4A41-B8B6-CADE61835DC7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3CAB2-1B48-149A-9D9E-8054576F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D09A2-2DA6-C758-E2B7-116E75FC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1633-5C26-4D13-82FC-28554CAC9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2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CAAF-DEBE-40DA-BF9F-CBFA1A06D8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0200" y="806479"/>
            <a:ext cx="9144000" cy="139485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Primary Title Line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09B8E-B471-464A-9D43-1FD1589D18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0200" y="23574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Secondary title line.</a:t>
            </a:r>
            <a:endParaRPr lang="en-GB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0FA93D3B-070B-41E5-908E-4E7DB5438B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02263" cy="6858000"/>
          </a:xfrm>
          <a:custGeom>
            <a:avLst/>
            <a:gdLst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5402263 w 5402263"/>
              <a:gd name="connsiteY2" fmla="*/ 6858000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3996796 w 5402263"/>
              <a:gd name="connsiteY2" fmla="*/ 6138333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2828396 w 5402263"/>
              <a:gd name="connsiteY2" fmla="*/ 6849533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2828396 w 5402263"/>
              <a:gd name="connsiteY2" fmla="*/ 6849533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2263" h="6858000">
                <a:moveTo>
                  <a:pt x="0" y="0"/>
                </a:moveTo>
                <a:lnTo>
                  <a:pt x="5402263" y="0"/>
                </a:lnTo>
                <a:lnTo>
                  <a:pt x="2828396" y="6849533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1600" b="0" i="1" baseline="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on the picture icon below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3821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4333-5C44-4B09-8029-00F7D0FFC0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19008"/>
            <a:ext cx="9144000" cy="1655762"/>
          </a:xfrm>
        </p:spPr>
        <p:txBody>
          <a:bodyPr anchor="b">
            <a:normAutofit/>
          </a:bodyPr>
          <a:lstStyle>
            <a:lvl1pPr algn="l">
              <a:defRPr sz="54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Primary Title Line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B81CF-D630-4A03-A274-526548316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49754"/>
            <a:ext cx="9144000" cy="1009291"/>
          </a:xfrm>
        </p:spPr>
        <p:txBody>
          <a:bodyPr>
            <a:norm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Secondary title line.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37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6F8B-8E3F-4CC3-A776-8773DD35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15" y="365125"/>
            <a:ext cx="1093958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F1E7-459F-4D80-BA3D-5580323AE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15" y="1825625"/>
            <a:ext cx="1093958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2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6F8B-8E3F-4CC3-A776-8773DD35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15" y="365125"/>
            <a:ext cx="1093958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F1E7-459F-4D80-BA3D-5580323AE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15" y="1825625"/>
            <a:ext cx="1093958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89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AC57-5198-4732-8C7F-95AB6A5F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0948988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187FB-457A-49EB-A601-D5F63BA24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681163"/>
            <a:ext cx="559117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0F165-875C-4805-A3E1-A1C66F39C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" y="2505075"/>
            <a:ext cx="5591175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B84FA-04C3-404E-9D1E-7DCBAF516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103C7-C7C8-455E-985F-A03053B4C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1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89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1A489F-C6DB-4ADB-B990-551400EB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AB775-6BF0-42ED-ADFE-5B2FD5F7A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79FAA-46A2-4B45-978D-900921043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DEA50-DB83-4448-8C71-BF561FE659A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2FC8C-128B-4E89-8E41-BA04CE6CF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5BBBD-349B-46D0-80E1-F92477C99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E5D8-AACB-4466-938C-29C729C613FB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A0F2C3-97EE-4B6C-9DD4-2E63E228BA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3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05A039-0552-4856-A91E-1B57611D38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969B6-5F5D-432D-9D66-919C89AE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87F8D-63FF-4DA4-93AE-2757AE58B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827F-F736-45DB-9346-AA3BF05E3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3E18E-EB97-45D1-8383-669802935C32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FB5AE-EAB8-485E-BFC9-8FE58017D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87A00-CE71-49D3-A69E-A88E93A1D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0264-4DCC-403E-997A-70BB81403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4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64015C-1F0F-4B9D-B79D-50B738CFCEE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7" r:id="rId3"/>
    <p:sldLayoutId id="2147483676" r:id="rId4"/>
    <p:sldLayoutId id="2147483677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E9DB9-9C7A-4031-A611-A34ED094C8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6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032F-022E-22D5-7E8E-15B0CEC17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42" y="1493992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GB" dirty="0"/>
              <a:t>South West Area</a:t>
            </a:r>
            <a:br>
              <a:rPr lang="en-GB" dirty="0"/>
            </a:br>
            <a:r>
              <a:rPr lang="en-GB" dirty="0"/>
              <a:t>Research &amp; Insight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AB5C8-0C14-FCF0-23D9-DE7C6BFA3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1225" y="4673754"/>
            <a:ext cx="9144000" cy="1009291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GB" dirty="0"/>
              <a:t>Amanda Leonard </a:t>
            </a:r>
          </a:p>
          <a:p>
            <a:pPr algn="r"/>
            <a:r>
              <a:rPr lang="en-GB" dirty="0"/>
              <a:t>Area Manager South West</a:t>
            </a:r>
          </a:p>
          <a:p>
            <a:pPr algn="r"/>
            <a:r>
              <a:rPr lang="en-GB" dirty="0"/>
              <a:t>29</a:t>
            </a:r>
            <a:r>
              <a:rPr lang="en-GB" baseline="30000" dirty="0"/>
              <a:t>th</a:t>
            </a:r>
            <a:r>
              <a:rPr lang="en-GB" dirty="0"/>
              <a:t> January, 2024</a:t>
            </a:r>
          </a:p>
        </p:txBody>
      </p:sp>
    </p:spTree>
    <p:extLst>
      <p:ext uri="{BB962C8B-B14F-4D97-AF65-F5344CB8AC3E}">
        <p14:creationId xmlns:p14="http://schemas.microsoft.com/office/powerpoint/2010/main" val="165261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EC37-07AF-E226-A70A-667F6136E1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Coaching Workforce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Age &amp; Gender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EE758-E754-4D74-6707-C5B852FEA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t="5476" r="8768" b="8366"/>
          <a:stretch/>
        </p:blipFill>
        <p:spPr>
          <a:xfrm>
            <a:off x="1507253" y="222192"/>
            <a:ext cx="9310774" cy="56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FDB2-97B7-4613-9A44-1589737F5B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379" y="217657"/>
            <a:ext cx="7589838" cy="1071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100" b="1" dirty="0">
                <a:latin typeface="Century Gothic" panose="020B0502020202020204" pitchFamily="34" charset="0"/>
              </a:rPr>
              <a:t>Qualified Coaches – Higher </a:t>
            </a:r>
            <a:r>
              <a:rPr lang="en-GB" sz="3100" b="1" i="1" dirty="0">
                <a:solidFill>
                  <a:schemeClr val="bg1"/>
                </a:solidFill>
              </a:rPr>
              <a:t>level L3, L4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461617-CE37-0203-077F-3ADCEBEDCC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75654" y="1289220"/>
            <a:ext cx="2524125" cy="4197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Tutors – Gloucester &amp; Plymouth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5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01C84-2BB5-0EEE-4AF1-D21ABCE7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79" r="24532" b="10072"/>
          <a:stretch/>
        </p:blipFill>
        <p:spPr>
          <a:xfrm>
            <a:off x="379379" y="753438"/>
            <a:ext cx="8072792" cy="51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3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FDB2-97B7-4613-9A44-1589737F5B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5837" y="731583"/>
            <a:ext cx="11848289" cy="1071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100" b="1" dirty="0">
                <a:latin typeface="Century Gothic" panose="020B0502020202020204" pitchFamily="34" charset="0"/>
              </a:rPr>
              <a:t>Good things happening across the South 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9978-B9ED-4566-9911-AE39BDE3FD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3386" y="1390160"/>
            <a:ext cx="10214043" cy="45640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Cornwall – Junior Development, Level 1 Coach &amp; Umpire course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Joola &amp; Plymouth Partnership – School links, Local Authority, Young Leaders, Coach &amp; Officials Development, EDI, Talent Development (Player Development Centre)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Somerset at the beginnings of creating a County Plan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Weston TT Community working with a school to create a new centre.  Successful Sport England grant and set up a charity.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Ashcott</a:t>
            </a: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TTC Junior development, U3A link and underpins the Village Hall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2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FDB2-97B7-4613-9A44-1589737F5B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8485" y="548396"/>
            <a:ext cx="9824935" cy="1071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100" b="1" dirty="0">
                <a:latin typeface="Century Gothic" panose="020B0502020202020204" pitchFamily="34" charset="0"/>
              </a:rPr>
              <a:t>Good things happening across the South 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9978-B9ED-4566-9911-AE39BDE3FD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1" y="1283156"/>
            <a:ext cx="9679020" cy="45640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 &amp; Girls Ambassador,  coaching &amp; Coach Educator Emma Harradine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SGS College – TT Academy, wider talent development, coach development including mentoring, young leaders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Stroud, Nailsworth, Cheltenham &amp; Gloucester cooperative working Junior Development, Level 1 Coach course, 6 TT </a:t>
            </a:r>
            <a:r>
              <a:rPr lang="en-GB" sz="2000" kern="1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Kidz</a:t>
            </a: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courses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Gloucestershire (including South Gloucestershire) data is strong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‘Greater Bristol’ Table Tennis Community servicing a wider area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Kennet Vale – Junior Development, recruiting Women retiring from other sports, A network of village halls, a new Premier Club, digital footprint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Malmesbury</a:t>
            </a: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TTC a new club is growing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5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FDB2-97B7-4613-9A44-1589737F5B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0935" y="597035"/>
            <a:ext cx="10145949" cy="1071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100" b="1" dirty="0">
                <a:latin typeface="Century Gothic" panose="020B0502020202020204" pitchFamily="34" charset="0"/>
              </a:rPr>
              <a:t>Good things happening across the South 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9978-B9ED-4566-9911-AE39BDE3FD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0936" y="1458254"/>
            <a:ext cx="9640111" cy="45640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ARC Bideford about to open a new Table Tennis facility as part Racket Sports offer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Harnham</a:t>
            </a: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U3A are investigating social prescribing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kern="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kern="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much more……. 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79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FDB2-97B7-4613-9A44-1589737F5B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1753" y="577580"/>
            <a:ext cx="7589838" cy="1071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100" b="1" dirty="0">
                <a:latin typeface="Century Gothic" panose="020B0502020202020204" pitchFamily="34" charset="0"/>
              </a:rPr>
              <a:t>Recurring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9978-B9ED-4566-9911-AE39BDE3FD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1753" y="1284118"/>
            <a:ext cx="9144000" cy="45640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Clubs with lots of coaches of all levels thrive.  This spills into other areas.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 and spoke development examples work in rural and urban environments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relationship with the facility can be an enabler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with the Table Tennis community and other local organisations such as U3A strengthens clubs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and websites are used with mixed success / understanding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 to day activities are often self-sustaining but how to </a:t>
            </a:r>
            <a:r>
              <a:rPr lang="en-GB" sz="2000" kern="1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aborb</a:t>
            </a: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risk of setting up or growing.  And how to fund widening participation.  Table replacement.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more……..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04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FDB2-97B7-4613-9A44-1589737F5B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7940" y="606763"/>
            <a:ext cx="7589838" cy="1071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100" b="1" dirty="0">
                <a:latin typeface="Century Gothic" panose="020B0502020202020204" pitchFamily="34" charset="0"/>
              </a:rPr>
              <a:t>Recurring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9978-B9ED-4566-9911-AE39BDE3FD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7940" y="1264662"/>
            <a:ext cx="10389141" cy="45640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 Development can be in isolated pockets, volunteers  and juniors would benefit from connecting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 outreach work has been effective recruiting juniors such as school links.  How to reach schools initially?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Coaches are seeking more ideas and resources or creating their own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 Competition – entry level, more accessible tournaments &amp; festivals (less driving), friendlies, girls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Pockets of success recruiting women and girls.  When it works it really works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great examples of people with disabilities playing and coaching (Clubs do not always advertise that they are inclusive)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from areas of disadvantage do not join TTE or play competitively.  Are they playing in informal settings?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08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02D0-CFD3-BDEF-6F7B-27807B59C9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3115" y="173038"/>
            <a:ext cx="10336348" cy="1325562"/>
          </a:xfrm>
          <a:prstGeom prst="rect">
            <a:avLst/>
          </a:prstGeom>
        </p:spPr>
        <p:txBody>
          <a:bodyPr/>
          <a:lstStyle/>
          <a:p>
            <a:br>
              <a:rPr lang="en-GB" dirty="0"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GB" sz="3100" b="1" dirty="0">
                <a:latin typeface="Century Gothic" panose="020B0502020202020204" pitchFamily="34" charset="0"/>
              </a:rPr>
              <a:t>Table Tennis United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4ACB3-24E5-7F38-C02E-3DD1F7964E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0119" y="1359544"/>
            <a:ext cx="7845425" cy="435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2400" dirty="0">
                <a:latin typeface="Century Gothic" panose="020B0502020202020204" pitchFamily="34" charset="0"/>
                <a:ea typeface="Calibri" panose="020F0502020204030204" pitchFamily="34" charset="0"/>
              </a:rPr>
              <a:t>Connection across the Table Tennis Community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2400" dirty="0">
                <a:latin typeface="Century Gothic" panose="020B0502020202020204" pitchFamily="34" charset="0"/>
                <a:ea typeface="Calibri" panose="020F0502020204030204" pitchFamily="34" charset="0"/>
              </a:rPr>
              <a:t>Tackling Inequalities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Growing a Grassroots Workforce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Working in Partnership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Participation with Purpose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Competition for All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World Class Environment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4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24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4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2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BE330-D7F6-E4FB-529C-804207688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3" t="19731" r="10332" b="5866"/>
          <a:stretch/>
        </p:blipFill>
        <p:spPr>
          <a:xfrm>
            <a:off x="119831" y="197679"/>
            <a:ext cx="11952337" cy="646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0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50B0F3-AAD2-7017-670B-C871F6305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0" t="51328" r="45711" b="6791"/>
          <a:stretch/>
        </p:blipFill>
        <p:spPr>
          <a:xfrm>
            <a:off x="663278" y="1262445"/>
            <a:ext cx="10038216" cy="433311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7F0A087-3A71-035C-B6D2-B83F4870D984}"/>
              </a:ext>
            </a:extLst>
          </p:cNvPr>
          <p:cNvSpPr txBox="1">
            <a:spLocks/>
          </p:cNvSpPr>
          <p:nvPr/>
        </p:nvSpPr>
        <p:spPr>
          <a:xfrm>
            <a:off x="663278" y="450752"/>
            <a:ext cx="8343321" cy="8116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>
                <a:latin typeface="Century Gothic" panose="020B0502020202020204" pitchFamily="34" charset="0"/>
              </a:rPr>
              <a:t>The Region – Focus on</a:t>
            </a:r>
          </a:p>
        </p:txBody>
      </p:sp>
    </p:spTree>
    <p:extLst>
      <p:ext uri="{BB962C8B-B14F-4D97-AF65-F5344CB8AC3E}">
        <p14:creationId xmlns:p14="http://schemas.microsoft.com/office/powerpoint/2010/main" val="251125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0866-923B-AB60-D604-ED34EE9135D6}"/>
              </a:ext>
            </a:extLst>
          </p:cNvPr>
          <p:cNvSpPr txBox="1">
            <a:spLocks/>
          </p:cNvSpPr>
          <p:nvPr/>
        </p:nvSpPr>
        <p:spPr>
          <a:xfrm>
            <a:off x="1014688" y="457199"/>
            <a:ext cx="8343321" cy="8116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>
                <a:latin typeface="Century Gothic" panose="020B0502020202020204" pitchFamily="34" charset="0"/>
              </a:rPr>
              <a:t>The Region - Membership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AB10C08-A3DF-1671-E901-56B304B22D5C}"/>
              </a:ext>
            </a:extLst>
          </p:cNvPr>
          <p:cNvSpPr txBox="1">
            <a:spLocks/>
          </p:cNvSpPr>
          <p:nvPr/>
        </p:nvSpPr>
        <p:spPr>
          <a:xfrm>
            <a:off x="6011693" y="1342902"/>
            <a:ext cx="396841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entury Gothic" panose="020B0502020202020204" pitchFamily="34" charset="0"/>
              </a:rPr>
              <a:t>per 100,000 population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entury Gothic" panose="020B0502020202020204" pitchFamily="34" charset="0"/>
              </a:rPr>
              <a:t>Area Average = 56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entury Gothic" panose="020B0502020202020204" pitchFamily="34" charset="0"/>
              </a:rPr>
              <a:t>Gloucester = 72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entury Gothic" panose="020B0502020202020204" pitchFamily="34" charset="0"/>
              </a:rPr>
              <a:t>Somerset = 62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entury Gothic" panose="020B0502020202020204" pitchFamily="34" charset="0"/>
              </a:rPr>
              <a:t>Wiltshire = 62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entury Gothic" panose="020B0502020202020204" pitchFamily="34" charset="0"/>
              </a:rPr>
              <a:t>Dorset = 52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entury Gothic" panose="020B0502020202020204" pitchFamily="34" charset="0"/>
              </a:rPr>
              <a:t>Cornwall = 49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entury Gothic" panose="020B0502020202020204" pitchFamily="34" charset="0"/>
              </a:rPr>
              <a:t>Devon = 48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entury Gothic" panose="020B0502020202020204" pitchFamily="34" charset="0"/>
              </a:rPr>
              <a:t>Bristol = 36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B8CC3-20D9-9416-D131-A54416C1B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" t="39427" r="62285" b="10079"/>
          <a:stretch/>
        </p:blipFill>
        <p:spPr>
          <a:xfrm>
            <a:off x="1014688" y="1268893"/>
            <a:ext cx="4823732" cy="4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3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B13839-C7C2-D557-D77C-4F1CFBCC4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" t="17901" r="21598" b="8765"/>
          <a:stretch/>
        </p:blipFill>
        <p:spPr>
          <a:xfrm>
            <a:off x="612800" y="816544"/>
            <a:ext cx="9392281" cy="4981355"/>
          </a:xfrm>
          <a:prstGeom prst="rect">
            <a:avLst/>
          </a:prstGeom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39DFC80-45E5-8B76-9944-8B8D46300EE1}"/>
              </a:ext>
            </a:extLst>
          </p:cNvPr>
          <p:cNvSpPr txBox="1">
            <a:spLocks/>
          </p:cNvSpPr>
          <p:nvPr/>
        </p:nvSpPr>
        <p:spPr>
          <a:xfrm>
            <a:off x="510796" y="314126"/>
            <a:ext cx="8343321" cy="8116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>
                <a:latin typeface="Century Gothic" panose="020B0502020202020204" pitchFamily="34" charset="0"/>
              </a:rPr>
              <a:t>The Area – All Members</a:t>
            </a:r>
          </a:p>
        </p:txBody>
      </p:sp>
    </p:spTree>
    <p:extLst>
      <p:ext uri="{BB962C8B-B14F-4D97-AF65-F5344CB8AC3E}">
        <p14:creationId xmlns:p14="http://schemas.microsoft.com/office/powerpoint/2010/main" val="88098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64BEAF-9892-9DA2-657D-D3719F6D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" t="28424" r="24891" b="7409"/>
          <a:stretch/>
        </p:blipFill>
        <p:spPr>
          <a:xfrm>
            <a:off x="247650" y="1242949"/>
            <a:ext cx="9172575" cy="44005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4031D73-1A97-DD30-7AD1-91DD8FD65DA6}"/>
              </a:ext>
            </a:extLst>
          </p:cNvPr>
          <p:cNvSpPr txBox="1">
            <a:spLocks/>
          </p:cNvSpPr>
          <p:nvPr/>
        </p:nvSpPr>
        <p:spPr>
          <a:xfrm>
            <a:off x="247650" y="547553"/>
            <a:ext cx="7590503" cy="10716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>
                <a:latin typeface="Century Gothic" panose="020B0502020202020204" pitchFamily="34" charset="0"/>
              </a:rPr>
              <a:t>The Region – Participation - Junior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0D4822B-516D-BF63-D1F8-346FF68458F0}"/>
              </a:ext>
            </a:extLst>
          </p:cNvPr>
          <p:cNvSpPr txBox="1">
            <a:spLocks/>
          </p:cNvSpPr>
          <p:nvPr/>
        </p:nvSpPr>
        <p:spPr>
          <a:xfrm>
            <a:off x="9572625" y="1242949"/>
            <a:ext cx="2371725" cy="3096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entury Gothic" panose="020B0502020202020204" pitchFamily="34" charset="0"/>
              </a:rPr>
              <a:t>per 100,000 population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entury Gothic" panose="020B0502020202020204" pitchFamily="34" charset="0"/>
              </a:rPr>
              <a:t>Area Average = 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entury Gothic" panose="020B0502020202020204" pitchFamily="34" charset="0"/>
              </a:rPr>
              <a:t>Gloucester = 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entury Gothic" panose="020B0502020202020204" pitchFamily="34" charset="0"/>
              </a:rPr>
              <a:t>Bristol =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entury Gothic" panose="020B0502020202020204" pitchFamily="34" charset="0"/>
              </a:rPr>
              <a:t>(skew based on age profile?)</a:t>
            </a:r>
          </a:p>
        </p:txBody>
      </p:sp>
    </p:spTree>
    <p:extLst>
      <p:ext uri="{BB962C8B-B14F-4D97-AF65-F5344CB8AC3E}">
        <p14:creationId xmlns:p14="http://schemas.microsoft.com/office/powerpoint/2010/main" val="341538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FDB2-97B7-4613-9A44-1589737F5B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2052" y="285750"/>
            <a:ext cx="5485273" cy="1071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100" b="1" dirty="0">
                <a:latin typeface="Century Gothic" panose="020B0502020202020204" pitchFamily="34" charset="0"/>
              </a:rPr>
              <a:t>Clubs - 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B7CD6-A6EC-5FB1-4253-428ADFD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" t="18472" r="51846" b="9306"/>
          <a:stretch/>
        </p:blipFill>
        <p:spPr>
          <a:xfrm>
            <a:off x="1052052" y="1081087"/>
            <a:ext cx="556274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5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FDB2-97B7-4613-9A44-1589737F5B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2500" y="509486"/>
            <a:ext cx="6637338" cy="1071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100" b="1" dirty="0">
                <a:latin typeface="Century Gothic" panose="020B0502020202020204" pitchFamily="34" charset="0"/>
              </a:rPr>
              <a:t>Clubs - Premier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169A2-E04D-9697-0BF9-C97196CC2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" t="18476" r="50000" b="8463"/>
          <a:stretch/>
        </p:blipFill>
        <p:spPr>
          <a:xfrm>
            <a:off x="952500" y="1114424"/>
            <a:ext cx="5486400" cy="46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7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FDB2-97B7-4613-9A44-1589737F5B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2370" y="268189"/>
            <a:ext cx="7405688" cy="1071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100" b="1" dirty="0">
                <a:latin typeface="Century Gothic" panose="020B0502020202020204" pitchFamily="34" charset="0"/>
              </a:rPr>
              <a:t>Qualified Coaches - 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9F954-D5C1-ABBF-867F-366D3FA6B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33" r="21562" b="20416"/>
          <a:stretch/>
        </p:blipFill>
        <p:spPr>
          <a:xfrm>
            <a:off x="492370" y="803971"/>
            <a:ext cx="9125084" cy="50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22024"/>
      </p:ext>
    </p:extLst>
  </p:cSld>
  <p:clrMapOvr>
    <a:masterClrMapping/>
  </p:clrMapOvr>
</p:sld>
</file>

<file path=ppt/theme/theme1.xml><?xml version="1.0" encoding="utf-8"?>
<a:theme xmlns:a="http://schemas.openxmlformats.org/drawingml/2006/main" name="Fron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ont page with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content page, 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ank content page, 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F5BB540ABF342BB60E8CB7A06A98D" ma:contentTypeVersion="18" ma:contentTypeDescription="Create a new document." ma:contentTypeScope="" ma:versionID="ef6cab94aa20bfff0a633c006bfb9d8f">
  <xsd:schema xmlns:xsd="http://www.w3.org/2001/XMLSchema" xmlns:xs="http://www.w3.org/2001/XMLSchema" xmlns:p="http://schemas.microsoft.com/office/2006/metadata/properties" xmlns:ns2="dd34a0b5-66a6-407f-a946-30805cc7be31" xmlns:ns3="92967dee-2155-41a2-8c11-c0730fbe6d50" targetNamespace="http://schemas.microsoft.com/office/2006/metadata/properties" ma:root="true" ma:fieldsID="183722000be0c4bd423186f842a81468" ns2:_="" ns3:_="">
    <xsd:import namespace="dd34a0b5-66a6-407f-a946-30805cc7be31"/>
    <xsd:import namespace="92967dee-2155-41a2-8c11-c0730fbe6d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4a0b5-66a6-407f-a946-30805cc7be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92d7b9-856e-4298-8b0e-ae07d61c0b4f}" ma:internalName="TaxCatchAll" ma:showField="CatchAllData" ma:web="dd34a0b5-66a6-407f-a946-30805cc7be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67dee-2155-41a2-8c11-c0730fbe6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6b32799-76ae-4449-bceb-4a17411cc1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34a0b5-66a6-407f-a946-30805cc7be31" xsi:nil="true"/>
    <lcf76f155ced4ddcb4097134ff3c332f xmlns="92967dee-2155-41a2-8c11-c0730fbe6d50">
      <Terms xmlns="http://schemas.microsoft.com/office/infopath/2007/PartnerControls"/>
    </lcf76f155ced4ddcb4097134ff3c332f>
    <SharedWithUsers xmlns="dd34a0b5-66a6-407f-a946-30805cc7be31">
      <UserInfo>
        <DisplayName>cliffjordan1958@gmail.com</DisplayName>
        <AccountId>1070</AccountId>
        <AccountType/>
      </UserInfo>
      <UserInfo>
        <DisplayName>paulwhitingtt@gmail.com</DisplayName>
        <AccountId>1071</AccountId>
        <AccountType/>
      </UserInfo>
      <UserInfo>
        <DisplayName>Amanda Leonard</DisplayName>
        <AccountId>973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2ABE74-52AF-4A64-9929-117BEC253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34a0b5-66a6-407f-a946-30805cc7be31"/>
    <ds:schemaRef ds:uri="92967dee-2155-41a2-8c11-c0730fbe6d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FA7C08-6CCD-433B-8958-2F2270031748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dd34a0b5-66a6-407f-a946-30805cc7be31"/>
    <ds:schemaRef ds:uri="http://purl.org/dc/terms/"/>
    <ds:schemaRef ds:uri="92967dee-2155-41a2-8c11-c0730fbe6d50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91CEE1-19C1-4FDF-9D4F-4966842461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597</Words>
  <Application>Microsoft Office PowerPoint</Application>
  <PresentationFormat>Widescreen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Symbol</vt:lpstr>
      <vt:lpstr>Front page</vt:lpstr>
      <vt:lpstr>Front page with image</vt:lpstr>
      <vt:lpstr>Blank content page, bottom bar</vt:lpstr>
      <vt:lpstr>1_Blank content page, bottom bar</vt:lpstr>
      <vt:lpstr>South West Area Research &amp; Insight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Clubs - all</vt:lpstr>
      <vt:lpstr>Clubs - Premier</vt:lpstr>
      <vt:lpstr>Qualified Coaches - all</vt:lpstr>
      <vt:lpstr>Coaching Workforce Age &amp; Gender</vt:lpstr>
      <vt:lpstr>Qualified Coaches – Higher level L3, L4 </vt:lpstr>
      <vt:lpstr>Good things happening across the South West</vt:lpstr>
      <vt:lpstr>Good things happening across the South West</vt:lpstr>
      <vt:lpstr>Good things happening across the South West</vt:lpstr>
      <vt:lpstr>Recurring Themes</vt:lpstr>
      <vt:lpstr>Recurring Themes</vt:lpstr>
      <vt:lpstr> Table Tennis United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Snowdon</dc:creator>
  <cp:lastModifiedBy>Julie Snowdon</cp:lastModifiedBy>
  <cp:revision>30</cp:revision>
  <dcterms:created xsi:type="dcterms:W3CDTF">2021-02-23T12:49:42Z</dcterms:created>
  <dcterms:modified xsi:type="dcterms:W3CDTF">2024-04-17T14:16:12Z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0x0101003DBF5BB540ABF342BB60E8CB7A06A98D</vt:lpwstr>
  </property>
  <property fmtid="{D5CDD505-2E9C-101B-9397-08002B2CF9AE}" pid="3" name="Order">
    <vt:r8>300</vt:r8>
  </property>
  <property fmtid="{D5CDD505-2E9C-101B-9397-08002B2CF9AE}" pid="4" name="MediaServiceImageTags">
    <vt:lpwstr/>
  </property>
</Properties>
</file>